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66" r:id="rId2"/>
    <p:sldId id="263" r:id="rId3"/>
    <p:sldId id="264" r:id="rId4"/>
    <p:sldId id="256" r:id="rId5"/>
    <p:sldId id="257" r:id="rId6"/>
    <p:sldId id="259" r:id="rId7"/>
    <p:sldId id="260" r:id="rId8"/>
    <p:sldId id="262" r:id="rId9"/>
    <p:sldId id="26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96807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4145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02588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1169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0746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14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1813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6150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90698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567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20448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845907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48043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88910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52107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62038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69648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9/13/2020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4152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21145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5776" y="4330932"/>
            <a:ext cx="8534400" cy="203661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>
                <a:latin typeface="Times New Roman" pitchFamily="18" charset="0"/>
                <a:ea typeface="Calibri"/>
                <a:cs typeface="Times New Roman" pitchFamily="18" charset="0"/>
              </a:rPr>
              <a:t>Doučovací aktivita Český jazyk </a:t>
            </a:r>
            <a:r>
              <a:rPr lang="cs-CZ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                          a </a:t>
            </a:r>
            <a:r>
              <a:rPr lang="cs-CZ" b="1" dirty="0">
                <a:latin typeface="Times New Roman" pitchFamily="18" charset="0"/>
                <a:ea typeface="Calibri"/>
                <a:cs typeface="Times New Roman" pitchFamily="18" charset="0"/>
              </a:rPr>
              <a:t>literatura</a:t>
            </a:r>
            <a:r>
              <a:rPr lang="cs-CZ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5" name="Obrázek 1" descr="http://www.msmt.cz/uploads/OP_VVV/Pravidla_pro_publicitu/logolinky/Logolink_OP_VVV_hor_cb_c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2150" y="640080"/>
            <a:ext cx="8595360" cy="14369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7871481"/>
              </p:ext>
            </p:extLst>
          </p:nvPr>
        </p:nvGraphicFramePr>
        <p:xfrm>
          <a:off x="1162594" y="757648"/>
          <a:ext cx="9052560" cy="5342705"/>
        </p:xfrm>
        <a:graphic>
          <a:graphicData uri="http://schemas.openxmlformats.org/drawingml/2006/table">
            <a:tbl>
              <a:tblPr/>
              <a:tblGrid>
                <a:gridCol w="33311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213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4392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Název projektu 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Učíme se vedle sebe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344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Registrační číslo projektu 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CZ.02.3.61/0.0/0.0/15_007/0000201                                     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583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Název aktivity 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Doučovací aktivita Český jazyk a literatura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392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Název vzdělávacího materiálu 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b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Spisovná a nespisovná</a:t>
                      </a:r>
                      <a:r>
                        <a:rPr lang="cs-CZ" sz="1800" b="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čeština</a:t>
                      </a:r>
                    </a:p>
                    <a:p>
                      <a:pPr algn="l"/>
                      <a:r>
                        <a:rPr lang="cs-CZ" sz="1800" b="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Určeno pro žáky 1. ročníků učňovských oborů </a:t>
                      </a:r>
                      <a:endParaRPr lang="cs-CZ" sz="1800" b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3583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Číslo vzdělávacího materiálu 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DOUCOVACI_AKTIVITA_CJL_1.1.1. 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392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Jméno autora 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b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Mgr. Nikola Bartušková,</a:t>
                      </a:r>
                      <a:r>
                        <a:rPr lang="cs-CZ" sz="1800" b="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Mgr. Kristýna Hromádková</a:t>
                      </a:r>
                      <a:endParaRPr lang="cs-CZ" sz="1800" b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3583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Název školy 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Střední škola živnostenská Sokolov, příspěvková organizace 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009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 txBox="1">
            <a:spLocks/>
          </p:cNvSpPr>
          <p:nvPr/>
        </p:nvSpPr>
        <p:spPr>
          <a:xfrm>
            <a:off x="684213" y="5589240"/>
            <a:ext cx="7772400" cy="698500"/>
          </a:xfrm>
          <a:prstGeom prst="rect">
            <a:avLst/>
          </a:prstGeom>
        </p:spPr>
        <p:txBody>
          <a:bodyPr/>
          <a:lstStyle/>
          <a:p>
            <a:pPr marL="365125" indent="-255588" algn="ctr">
              <a:lnSpc>
                <a:spcPct val="80000"/>
              </a:lnSpc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cs-CZ" sz="900" b="1" dirty="0" smtClean="0">
              <a:latin typeface="+mn-lt"/>
              <a:ea typeface="Arial Unicode MS" pitchFamily="34" charset="-128"/>
              <a:cs typeface="Arial" charset="0"/>
            </a:endParaRPr>
          </a:p>
          <a:p>
            <a:pPr marL="365125" indent="-255588" algn="ctr">
              <a:lnSpc>
                <a:spcPct val="80000"/>
              </a:lnSpc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cs-CZ" sz="900" b="1" dirty="0" smtClean="0">
              <a:ea typeface="Arial Unicode MS" pitchFamily="34" charset="-128"/>
              <a:cs typeface="Arial" charset="0"/>
            </a:endParaRPr>
          </a:p>
          <a:p>
            <a:pPr marL="365125" indent="-255588" algn="ctr">
              <a:lnSpc>
                <a:spcPct val="80000"/>
              </a:lnSpc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cs-CZ" sz="900" b="1" dirty="0" smtClean="0">
              <a:latin typeface="+mn-lt"/>
              <a:ea typeface="Arial Unicode MS" pitchFamily="34" charset="-128"/>
              <a:cs typeface="Arial" charset="0"/>
            </a:endParaRPr>
          </a:p>
          <a:p>
            <a:pPr marL="365125" indent="-255588" algn="ctr">
              <a:lnSpc>
                <a:spcPct val="80000"/>
              </a:lnSpc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cs-CZ" sz="900" b="1" dirty="0" smtClean="0">
              <a:ea typeface="Arial Unicode MS" pitchFamily="34" charset="-128"/>
              <a:cs typeface="Arial" charset="0"/>
            </a:endParaRPr>
          </a:p>
          <a:p>
            <a:pPr marL="365125" indent="-255588" algn="ctr">
              <a:lnSpc>
                <a:spcPct val="80000"/>
              </a:lnSpc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cs-CZ" sz="900" b="1" dirty="0" smtClean="0">
              <a:latin typeface="+mn-lt"/>
              <a:ea typeface="Arial Unicode MS" pitchFamily="34" charset="-128"/>
              <a:cs typeface="Arial" charset="0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4797932"/>
              </p:ext>
            </p:extLst>
          </p:nvPr>
        </p:nvGraphicFramePr>
        <p:xfrm>
          <a:off x="2769325" y="257729"/>
          <a:ext cx="5682344" cy="6571132"/>
        </p:xfrm>
        <a:graphic>
          <a:graphicData uri="http://schemas.openxmlformats.org/drawingml/2006/table">
            <a:tbl>
              <a:tblPr/>
              <a:tblGrid>
                <a:gridCol w="20782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41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68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latin typeface="+mn-lt"/>
                          <a:ea typeface="Calibri"/>
                          <a:cs typeface="Times New Roman"/>
                        </a:rPr>
                        <a:t>Název</a:t>
                      </a:r>
                    </a:p>
                  </a:txBody>
                  <a:tcPr marL="56672" marR="566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+mn-lt"/>
                          <a:ea typeface="Calibri"/>
                          <a:cs typeface="Times New Roman"/>
                        </a:rPr>
                        <a:t>Spisovná a nespisovná čeština</a:t>
                      </a:r>
                      <a:endParaRPr lang="cs-CZ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6672" marR="566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6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latin typeface="+mn-lt"/>
                          <a:ea typeface="Calibri"/>
                          <a:cs typeface="Times New Roman"/>
                        </a:rPr>
                        <a:t>Popis</a:t>
                      </a:r>
                    </a:p>
                  </a:txBody>
                  <a:tcPr marL="56672" marR="566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+mn-lt"/>
                          <a:ea typeface="Calibri"/>
                          <a:cs typeface="Times New Roman"/>
                        </a:rPr>
                        <a:t>Prezentace slouží pro žáky se speciálními vzdělávacími potřebami k procvičení</a:t>
                      </a:r>
                      <a:r>
                        <a:rPr lang="cs-CZ" sz="1200" baseline="0" dirty="0" smtClean="0">
                          <a:latin typeface="+mn-lt"/>
                          <a:ea typeface="Calibri"/>
                          <a:cs typeface="Times New Roman"/>
                        </a:rPr>
                        <a:t> a uvědomění si rozdílů mezi spisovným a nespisovným jazykem. </a:t>
                      </a:r>
                      <a:endParaRPr lang="cs-CZ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6672" marR="566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68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latin typeface="+mn-lt"/>
                          <a:ea typeface="Calibri"/>
                          <a:cs typeface="Times New Roman"/>
                        </a:rPr>
                        <a:t>Přispěvatelé</a:t>
                      </a:r>
                    </a:p>
                  </a:txBody>
                  <a:tcPr marL="56672" marR="566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+mn-lt"/>
                          <a:ea typeface="Calibri"/>
                          <a:cs typeface="Times New Roman"/>
                        </a:rPr>
                        <a:t>Mgr. Nikola Bartušková, Mgr. Nikola Bartušková</a:t>
                      </a:r>
                      <a:endParaRPr lang="cs-CZ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6672" marR="566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68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latin typeface="+mn-lt"/>
                          <a:ea typeface="Calibri"/>
                          <a:cs typeface="Times New Roman"/>
                        </a:rPr>
                        <a:t>Jazyk</a:t>
                      </a:r>
                    </a:p>
                  </a:txBody>
                  <a:tcPr marL="56672" marR="566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+mn-lt"/>
                          <a:ea typeface="Calibri"/>
                          <a:cs typeface="Times New Roman"/>
                        </a:rPr>
                        <a:t>Český jazyk</a:t>
                      </a:r>
                    </a:p>
                  </a:txBody>
                  <a:tcPr marL="56672" marR="566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68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latin typeface="+mn-lt"/>
                          <a:ea typeface="Calibri"/>
                          <a:cs typeface="Times New Roman"/>
                        </a:rPr>
                        <a:t>Typ interakce</a:t>
                      </a:r>
                    </a:p>
                  </a:txBody>
                  <a:tcPr marL="56672" marR="566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+mn-lt"/>
                          <a:ea typeface="Calibri"/>
                          <a:cs typeface="Times New Roman"/>
                        </a:rPr>
                        <a:t>Kombinovaná</a:t>
                      </a:r>
                    </a:p>
                  </a:txBody>
                  <a:tcPr marL="56672" marR="566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71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latin typeface="+mn-lt"/>
                          <a:ea typeface="Calibri"/>
                          <a:cs typeface="Times New Roman"/>
                        </a:rPr>
                        <a:t>Druh výukového zdroje</a:t>
                      </a:r>
                    </a:p>
                  </a:txBody>
                  <a:tcPr marL="56672" marR="566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+mn-lt"/>
                          <a:ea typeface="Calibri"/>
                          <a:cs typeface="Times New Roman"/>
                        </a:rPr>
                        <a:t>Prezentace</a:t>
                      </a:r>
                    </a:p>
                  </a:txBody>
                  <a:tcPr marL="56672" marR="566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68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latin typeface="+mn-lt"/>
                          <a:ea typeface="Calibri"/>
                          <a:cs typeface="Times New Roman"/>
                        </a:rPr>
                        <a:t>Jazyk cílové skupiny</a:t>
                      </a:r>
                    </a:p>
                  </a:txBody>
                  <a:tcPr marL="56672" marR="566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+mn-lt"/>
                          <a:ea typeface="Calibri"/>
                          <a:cs typeface="Times New Roman"/>
                        </a:rPr>
                        <a:t>Český jazyk</a:t>
                      </a:r>
                    </a:p>
                  </a:txBody>
                  <a:tcPr marL="56672" marR="566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68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latin typeface="+mn-lt"/>
                          <a:ea typeface="Calibri"/>
                          <a:cs typeface="Times New Roman"/>
                        </a:rPr>
                        <a:t>Typická délka použití</a:t>
                      </a:r>
                    </a:p>
                  </a:txBody>
                  <a:tcPr marL="56672" marR="566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+mn-lt"/>
                          <a:ea typeface="Calibri"/>
                          <a:cs typeface="Times New Roman"/>
                        </a:rPr>
                        <a:t>0 h </a:t>
                      </a:r>
                      <a:r>
                        <a:rPr lang="cs-CZ" sz="1200" dirty="0" smtClean="0">
                          <a:latin typeface="+mn-lt"/>
                          <a:ea typeface="Calibri"/>
                          <a:cs typeface="Times New Roman"/>
                        </a:rPr>
                        <a:t>25 </a:t>
                      </a:r>
                      <a:r>
                        <a:rPr lang="cs-CZ" sz="1200" dirty="0">
                          <a:latin typeface="+mn-lt"/>
                          <a:ea typeface="Calibri"/>
                          <a:cs typeface="Times New Roman"/>
                        </a:rPr>
                        <a:t>minut</a:t>
                      </a:r>
                    </a:p>
                  </a:txBody>
                  <a:tcPr marL="56672" marR="566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271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latin typeface="+mn-lt"/>
                          <a:ea typeface="Calibri"/>
                          <a:cs typeface="Times New Roman"/>
                        </a:rPr>
                        <a:t>Speciální vzdělávací potřeby</a:t>
                      </a:r>
                    </a:p>
                  </a:txBody>
                  <a:tcPr marL="56672" marR="566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+mn-lt"/>
                          <a:ea typeface="Calibri"/>
                          <a:cs typeface="Times New Roman"/>
                        </a:rPr>
                        <a:t>Přehled učiva pro ČJL, vlastní sešit,</a:t>
                      </a:r>
                      <a:r>
                        <a:rPr lang="cs-CZ" sz="1200" baseline="0" dirty="0" smtClean="0">
                          <a:latin typeface="+mn-lt"/>
                          <a:ea typeface="Calibri"/>
                          <a:cs typeface="Times New Roman"/>
                        </a:rPr>
                        <a:t> pracovní list </a:t>
                      </a:r>
                      <a:endParaRPr lang="cs-CZ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6672" marR="566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68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latin typeface="+mn-lt"/>
                          <a:ea typeface="Calibri"/>
                          <a:cs typeface="Times New Roman"/>
                        </a:rPr>
                        <a:t>Licence a práva užití</a:t>
                      </a:r>
                    </a:p>
                  </a:txBody>
                  <a:tcPr marL="56672" marR="566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+mn-lt"/>
                          <a:ea typeface="Calibri"/>
                          <a:cs typeface="Times New Roman"/>
                        </a:rPr>
                        <a:t>SŽŠ Sokolov</a:t>
                      </a:r>
                      <a:endParaRPr lang="cs-CZ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6672" marR="566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271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latin typeface="+mn-lt"/>
                          <a:ea typeface="Calibri"/>
                          <a:cs typeface="Times New Roman"/>
                        </a:rPr>
                        <a:t>Technické a softwarové požadavky</a:t>
                      </a:r>
                    </a:p>
                  </a:txBody>
                  <a:tcPr marL="56672" marR="566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+mn-lt"/>
                          <a:ea typeface="Calibri"/>
                          <a:cs typeface="Times New Roman"/>
                        </a:rPr>
                        <a:t>PC, Interaktivní tabule</a:t>
                      </a:r>
                    </a:p>
                  </a:txBody>
                  <a:tcPr marL="56672" marR="566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68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latin typeface="+mn-lt"/>
                          <a:ea typeface="Calibri"/>
                          <a:cs typeface="Times New Roman"/>
                        </a:rPr>
                        <a:t>Celková délka</a:t>
                      </a:r>
                    </a:p>
                  </a:txBody>
                  <a:tcPr marL="56672" marR="566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+mn-lt"/>
                          <a:ea typeface="Calibri"/>
                          <a:cs typeface="Times New Roman"/>
                        </a:rPr>
                        <a:t>0 h </a:t>
                      </a:r>
                      <a:r>
                        <a:rPr lang="cs-CZ" sz="1200" dirty="0" smtClean="0">
                          <a:latin typeface="+mn-lt"/>
                          <a:ea typeface="Calibri"/>
                          <a:cs typeface="Times New Roman"/>
                        </a:rPr>
                        <a:t>25 </a:t>
                      </a:r>
                      <a:r>
                        <a:rPr lang="cs-CZ" sz="1200" dirty="0">
                          <a:latin typeface="+mn-lt"/>
                          <a:ea typeface="Calibri"/>
                          <a:cs typeface="Times New Roman"/>
                        </a:rPr>
                        <a:t>minut</a:t>
                      </a:r>
                    </a:p>
                  </a:txBody>
                  <a:tcPr marL="56672" marR="566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271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latin typeface="+mn-lt"/>
                          <a:ea typeface="Calibri"/>
                          <a:cs typeface="Times New Roman"/>
                        </a:rPr>
                        <a:t>Zařazení do struktury RVP</a:t>
                      </a:r>
                    </a:p>
                  </a:txBody>
                  <a:tcPr marL="56672" marR="566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+mn-lt"/>
                          <a:ea typeface="Calibri"/>
                          <a:cs typeface="Times New Roman"/>
                        </a:rPr>
                        <a:t>Rozvrstvení</a:t>
                      </a:r>
                      <a:r>
                        <a:rPr lang="cs-CZ" sz="1200" baseline="0" dirty="0" smtClean="0">
                          <a:latin typeface="+mn-lt"/>
                          <a:ea typeface="Calibri"/>
                          <a:cs typeface="Times New Roman"/>
                        </a:rPr>
                        <a:t> jazyka českého.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aseline="0" dirty="0" smtClean="0">
                          <a:latin typeface="+mn-lt"/>
                          <a:ea typeface="Calibri"/>
                          <a:cs typeface="Times New Roman"/>
                        </a:rPr>
                        <a:t>Určeno pro žáky 1. ročníků učebních oborů.</a:t>
                      </a:r>
                      <a:endParaRPr lang="cs-CZ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6672" marR="566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5271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latin typeface="+mn-lt"/>
                          <a:ea typeface="Calibri"/>
                          <a:cs typeface="Times New Roman"/>
                        </a:rPr>
                        <a:t>Podniková klíčová slova</a:t>
                      </a:r>
                    </a:p>
                  </a:txBody>
                  <a:tcPr marL="56672" marR="566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+mn-lt"/>
                          <a:ea typeface="Calibri"/>
                          <a:cs typeface="Times New Roman"/>
                        </a:rPr>
                        <a:t>Spisovná čeština, nespisovná čeština</a:t>
                      </a:r>
                      <a:endParaRPr lang="cs-CZ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6672" marR="566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5271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>
                          <a:latin typeface="+mn-lt"/>
                          <a:ea typeface="Calibri"/>
                          <a:cs typeface="Times New Roman"/>
                        </a:rPr>
                        <a:t>Vazba na další materiály</a:t>
                      </a:r>
                    </a:p>
                  </a:txBody>
                  <a:tcPr marL="56672" marR="566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+mn-lt"/>
                          <a:ea typeface="Calibri"/>
                          <a:cs typeface="Times New Roman"/>
                        </a:rPr>
                        <a:t>Vrstvy</a:t>
                      </a:r>
                      <a:r>
                        <a:rPr lang="cs-CZ" sz="1200" baseline="0" dirty="0" smtClean="0">
                          <a:latin typeface="+mn-lt"/>
                          <a:ea typeface="Calibri"/>
                          <a:cs typeface="Times New Roman"/>
                        </a:rPr>
                        <a:t> slovní zásoby </a:t>
                      </a:r>
                      <a:endParaRPr lang="cs-CZ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6672" marR="566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68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>
                          <a:latin typeface="+mn-lt"/>
                          <a:ea typeface="Calibri"/>
                          <a:cs typeface="Times New Roman"/>
                        </a:rPr>
                        <a:t>ID projektu</a:t>
                      </a:r>
                    </a:p>
                  </a:txBody>
                  <a:tcPr marL="56672" marR="566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>
                          <a:latin typeface="+mn-lt"/>
                          <a:ea typeface="Calibri"/>
                          <a:cs typeface="Times New Roman"/>
                        </a:rPr>
                        <a:t>CZ.02.3.61/0.0/0.0/15_007/0000201                                     </a:t>
                      </a:r>
                    </a:p>
                  </a:txBody>
                  <a:tcPr marL="56672" marR="566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49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latin typeface="+mn-lt"/>
                          <a:ea typeface="Calibri"/>
                          <a:cs typeface="Times New Roman"/>
                        </a:rPr>
                        <a:t>Celková velikost</a:t>
                      </a:r>
                    </a:p>
                  </a:txBody>
                  <a:tcPr marL="56672" marR="5667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+mn-lt"/>
                          <a:ea typeface="Calibri"/>
                          <a:cs typeface="Times New Roman"/>
                        </a:rPr>
                        <a:t>1,55 MB</a:t>
                      </a:r>
                    </a:p>
                  </a:txBody>
                  <a:tcPr marL="56672" marR="566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1137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b="1" dirty="0"/>
              <a:t>Spisovná a nespisovná </a:t>
            </a:r>
            <a:r>
              <a:rPr lang="cs-CZ" b="1" dirty="0" smtClean="0"/>
              <a:t>čeština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Materiál navazuje jako další upevnění učiva k pracovnímu listu, taktéž pro střídání metod a aktivit. </a:t>
            </a:r>
          </a:p>
          <a:p>
            <a:r>
              <a:rPr lang="cs-CZ" dirty="0" smtClean="0"/>
              <a:t>Určeno pro žáky 1. </a:t>
            </a:r>
            <a:r>
              <a:rPr lang="cs-CZ" smtClean="0"/>
              <a:t>ročníků učebních oborů.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20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2" y="5087389"/>
            <a:ext cx="8534400" cy="1230284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/>
              <a:t>Nahraď slova nespisovná spisovnými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07325" y="685799"/>
            <a:ext cx="5478082" cy="447640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400" dirty="0">
                <a:solidFill>
                  <a:srgbClr val="FF0000"/>
                </a:solidFill>
              </a:rPr>
              <a:t>Vezmi si </a:t>
            </a:r>
            <a:r>
              <a:rPr lang="cs-CZ" sz="2400" b="1" u="sng" dirty="0" err="1">
                <a:solidFill>
                  <a:srgbClr val="FF0000"/>
                </a:solidFill>
              </a:rPr>
              <a:t>průkajdu</a:t>
            </a:r>
            <a:r>
              <a:rPr lang="cs-CZ" sz="2400" dirty="0">
                <a:solidFill>
                  <a:srgbClr val="FF0000"/>
                </a:solidFill>
              </a:rPr>
              <a:t>, pojedeme </a:t>
            </a:r>
            <a:r>
              <a:rPr lang="cs-CZ" sz="2400" b="1" u="sng" dirty="0" err="1">
                <a:solidFill>
                  <a:srgbClr val="FF0000"/>
                </a:solidFill>
              </a:rPr>
              <a:t>autobákem</a:t>
            </a:r>
            <a:r>
              <a:rPr lang="cs-CZ" sz="2400" dirty="0">
                <a:solidFill>
                  <a:srgbClr val="FF0000"/>
                </a:solidFill>
              </a:rPr>
              <a:t>. </a:t>
            </a:r>
            <a:endParaRPr lang="cs-CZ" sz="2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Viděls </a:t>
            </a:r>
            <a:r>
              <a:rPr lang="cs-CZ" sz="2400" dirty="0">
                <a:solidFill>
                  <a:srgbClr val="FF0000"/>
                </a:solidFill>
              </a:rPr>
              <a:t>ten </a:t>
            </a:r>
            <a:r>
              <a:rPr lang="cs-CZ" sz="2400" b="1" u="sng" dirty="0">
                <a:solidFill>
                  <a:srgbClr val="FF0000"/>
                </a:solidFill>
              </a:rPr>
              <a:t>auťák</a:t>
            </a:r>
            <a:r>
              <a:rPr lang="cs-CZ" sz="2400" dirty="0">
                <a:solidFill>
                  <a:srgbClr val="FF0000"/>
                </a:solidFill>
              </a:rPr>
              <a:t>, co tady </a:t>
            </a:r>
            <a:r>
              <a:rPr lang="cs-CZ" sz="2400" b="1" u="sng" dirty="0" err="1">
                <a:solidFill>
                  <a:srgbClr val="FF0000"/>
                </a:solidFill>
              </a:rPr>
              <a:t>profrndil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dirty="0">
                <a:solidFill>
                  <a:srgbClr val="FF0000"/>
                </a:solidFill>
              </a:rPr>
              <a:t>? </a:t>
            </a:r>
            <a:endParaRPr lang="cs-CZ" sz="2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Nemůžu </a:t>
            </a:r>
            <a:r>
              <a:rPr lang="cs-CZ" sz="2400" dirty="0">
                <a:solidFill>
                  <a:srgbClr val="FF0000"/>
                </a:solidFill>
              </a:rPr>
              <a:t>najít svoje </a:t>
            </a:r>
            <a:r>
              <a:rPr lang="cs-CZ" sz="2400" b="1" u="sng" dirty="0" err="1">
                <a:solidFill>
                  <a:srgbClr val="FF0000"/>
                </a:solidFill>
              </a:rPr>
              <a:t>fusekle</a:t>
            </a:r>
            <a:r>
              <a:rPr lang="cs-CZ" sz="2400" dirty="0">
                <a:solidFill>
                  <a:srgbClr val="FF0000"/>
                </a:solidFill>
              </a:rPr>
              <a:t>. </a:t>
            </a:r>
            <a:endParaRPr lang="cs-CZ" sz="2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Půjdeš </a:t>
            </a:r>
            <a:r>
              <a:rPr lang="cs-CZ" sz="2400" dirty="0">
                <a:solidFill>
                  <a:srgbClr val="FF0000"/>
                </a:solidFill>
              </a:rPr>
              <a:t>na </a:t>
            </a:r>
            <a:r>
              <a:rPr lang="cs-CZ" sz="2400" b="1" u="sng" dirty="0" err="1" smtClean="0">
                <a:solidFill>
                  <a:srgbClr val="FF0000"/>
                </a:solidFill>
              </a:rPr>
              <a:t>koupák</a:t>
            </a:r>
            <a:r>
              <a:rPr lang="cs-CZ" sz="2400" dirty="0" smtClean="0">
                <a:solidFill>
                  <a:srgbClr val="FF0000"/>
                </a:solidFill>
              </a:rPr>
              <a:t>? 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Táta </a:t>
            </a:r>
            <a:r>
              <a:rPr lang="cs-CZ" sz="2400" dirty="0">
                <a:solidFill>
                  <a:srgbClr val="FF0000"/>
                </a:solidFill>
              </a:rPr>
              <a:t>je </a:t>
            </a:r>
            <a:r>
              <a:rPr lang="cs-CZ" sz="2400" b="1" u="sng" dirty="0">
                <a:solidFill>
                  <a:srgbClr val="FF0000"/>
                </a:solidFill>
              </a:rPr>
              <a:t>furt</a:t>
            </a:r>
            <a:r>
              <a:rPr lang="cs-CZ" sz="2400" u="sng" dirty="0">
                <a:solidFill>
                  <a:srgbClr val="FF0000"/>
                </a:solidFill>
              </a:rPr>
              <a:t> </a:t>
            </a:r>
            <a:r>
              <a:rPr lang="cs-CZ" sz="2400" b="1" u="sng" dirty="0">
                <a:solidFill>
                  <a:srgbClr val="FF0000"/>
                </a:solidFill>
              </a:rPr>
              <a:t>v rachotě</a:t>
            </a:r>
            <a:r>
              <a:rPr lang="cs-CZ" sz="2400" dirty="0">
                <a:solidFill>
                  <a:srgbClr val="FF0000"/>
                </a:solidFill>
              </a:rPr>
              <a:t>. </a:t>
            </a:r>
            <a:endParaRPr lang="cs-CZ" sz="2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Ségra </a:t>
            </a:r>
            <a:r>
              <a:rPr lang="cs-CZ" sz="2400" dirty="0">
                <a:solidFill>
                  <a:srgbClr val="FF0000"/>
                </a:solidFill>
              </a:rPr>
              <a:t>dostala </a:t>
            </a:r>
            <a:r>
              <a:rPr lang="cs-CZ" sz="2400" b="1" u="sng" dirty="0">
                <a:solidFill>
                  <a:srgbClr val="FF0000"/>
                </a:solidFill>
              </a:rPr>
              <a:t>kouli</a:t>
            </a:r>
            <a:r>
              <a:rPr lang="cs-CZ" sz="2400" dirty="0">
                <a:solidFill>
                  <a:srgbClr val="FF0000"/>
                </a:solidFill>
              </a:rPr>
              <a:t> do </a:t>
            </a:r>
            <a:r>
              <a:rPr lang="cs-CZ" sz="2400" b="1" u="sng" dirty="0" err="1">
                <a:solidFill>
                  <a:srgbClr val="FF0000"/>
                </a:solidFill>
              </a:rPr>
              <a:t>žákajdy</a:t>
            </a:r>
            <a:r>
              <a:rPr lang="cs-CZ" sz="2400" dirty="0">
                <a:solidFill>
                  <a:srgbClr val="FF0000"/>
                </a:solidFill>
              </a:rPr>
              <a:t>. </a:t>
            </a:r>
            <a:endParaRPr lang="cs-CZ" sz="2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Pojď </a:t>
            </a:r>
            <a:r>
              <a:rPr lang="cs-CZ" sz="2400" dirty="0">
                <a:solidFill>
                  <a:srgbClr val="FF0000"/>
                </a:solidFill>
              </a:rPr>
              <a:t>si ven </a:t>
            </a:r>
            <a:r>
              <a:rPr lang="cs-CZ" sz="2400" b="1" u="sng" dirty="0" err="1">
                <a:solidFill>
                  <a:srgbClr val="FF0000"/>
                </a:solidFill>
              </a:rPr>
              <a:t>začutat</a:t>
            </a:r>
            <a:r>
              <a:rPr lang="cs-CZ" sz="2400" b="1" u="sng" dirty="0">
                <a:solidFill>
                  <a:srgbClr val="FF0000"/>
                </a:solidFill>
              </a:rPr>
              <a:t> mičudou </a:t>
            </a:r>
            <a:r>
              <a:rPr lang="cs-CZ" sz="2400" dirty="0">
                <a:solidFill>
                  <a:srgbClr val="FF0000"/>
                </a:solidFill>
              </a:rPr>
              <a:t>! </a:t>
            </a:r>
            <a:endParaRPr lang="cs-CZ" sz="2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Včera </a:t>
            </a:r>
            <a:r>
              <a:rPr lang="cs-CZ" sz="2400" dirty="0">
                <a:solidFill>
                  <a:srgbClr val="FF0000"/>
                </a:solidFill>
              </a:rPr>
              <a:t>jsem sebou </a:t>
            </a:r>
            <a:r>
              <a:rPr lang="cs-CZ" sz="2400" b="1" u="sng" dirty="0">
                <a:solidFill>
                  <a:srgbClr val="FF0000"/>
                </a:solidFill>
              </a:rPr>
              <a:t>sekla</a:t>
            </a:r>
            <a:r>
              <a:rPr lang="cs-CZ" sz="2400" dirty="0">
                <a:solidFill>
                  <a:srgbClr val="FF0000"/>
                </a:solidFill>
              </a:rPr>
              <a:t> na zem.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885406" y="856210"/>
            <a:ext cx="4934479" cy="430599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400" dirty="0">
                <a:solidFill>
                  <a:schemeClr val="tx1"/>
                </a:solidFill>
              </a:rPr>
              <a:t>Vezmi si </a:t>
            </a:r>
            <a:r>
              <a:rPr lang="cs-CZ" sz="2400" b="1" dirty="0">
                <a:solidFill>
                  <a:schemeClr val="tx1"/>
                </a:solidFill>
              </a:rPr>
              <a:t>průkazku</a:t>
            </a:r>
            <a:r>
              <a:rPr lang="cs-CZ" sz="2400" dirty="0">
                <a:solidFill>
                  <a:schemeClr val="tx1"/>
                </a:solidFill>
              </a:rPr>
              <a:t>, pojedeme </a:t>
            </a:r>
            <a:r>
              <a:rPr lang="cs-CZ" sz="2400" b="1" dirty="0">
                <a:solidFill>
                  <a:schemeClr val="tx1"/>
                </a:solidFill>
              </a:rPr>
              <a:t>autobusem</a:t>
            </a:r>
            <a:r>
              <a:rPr lang="cs-CZ" sz="2400" dirty="0">
                <a:solidFill>
                  <a:schemeClr val="tx1"/>
                </a:solidFill>
              </a:rPr>
              <a:t>. </a:t>
            </a:r>
            <a:endParaRPr lang="cs-CZ" sz="2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chemeClr val="tx1"/>
                </a:solidFill>
              </a:rPr>
              <a:t>Viděls </a:t>
            </a:r>
            <a:r>
              <a:rPr lang="cs-CZ" sz="2400" dirty="0">
                <a:solidFill>
                  <a:schemeClr val="tx1"/>
                </a:solidFill>
              </a:rPr>
              <a:t>to </a:t>
            </a:r>
            <a:r>
              <a:rPr lang="cs-CZ" sz="2400" b="1" dirty="0">
                <a:solidFill>
                  <a:schemeClr val="tx1"/>
                </a:solidFill>
              </a:rPr>
              <a:t>auto</a:t>
            </a:r>
            <a:r>
              <a:rPr lang="cs-CZ" sz="2400" dirty="0">
                <a:solidFill>
                  <a:schemeClr val="tx1"/>
                </a:solidFill>
              </a:rPr>
              <a:t>, co tady </a:t>
            </a:r>
            <a:r>
              <a:rPr lang="cs-CZ" sz="2400" b="1" dirty="0">
                <a:solidFill>
                  <a:schemeClr val="tx1"/>
                </a:solidFill>
              </a:rPr>
              <a:t>projelo</a:t>
            </a:r>
            <a:r>
              <a:rPr lang="cs-CZ" sz="2400" dirty="0">
                <a:solidFill>
                  <a:schemeClr val="tx1"/>
                </a:solidFill>
              </a:rPr>
              <a:t> ? </a:t>
            </a:r>
            <a:endParaRPr lang="cs-CZ" sz="2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chemeClr val="tx1"/>
                </a:solidFill>
              </a:rPr>
              <a:t>Nemůžu </a:t>
            </a:r>
            <a:r>
              <a:rPr lang="cs-CZ" sz="2400" dirty="0">
                <a:solidFill>
                  <a:schemeClr val="tx1"/>
                </a:solidFill>
              </a:rPr>
              <a:t>najít svoje </a:t>
            </a:r>
            <a:r>
              <a:rPr lang="cs-CZ" sz="2400" b="1" dirty="0">
                <a:solidFill>
                  <a:schemeClr val="tx1"/>
                </a:solidFill>
              </a:rPr>
              <a:t>ponožky</a:t>
            </a:r>
            <a:r>
              <a:rPr lang="cs-CZ" sz="2400" dirty="0">
                <a:solidFill>
                  <a:schemeClr val="tx1"/>
                </a:solidFill>
              </a:rPr>
              <a:t>. </a:t>
            </a:r>
            <a:endParaRPr lang="cs-CZ" sz="2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chemeClr val="tx1"/>
                </a:solidFill>
              </a:rPr>
              <a:t>Půjdeš </a:t>
            </a:r>
            <a:r>
              <a:rPr lang="cs-CZ" sz="2400" dirty="0">
                <a:solidFill>
                  <a:schemeClr val="tx1"/>
                </a:solidFill>
              </a:rPr>
              <a:t>na </a:t>
            </a:r>
            <a:r>
              <a:rPr lang="cs-CZ" sz="2400" b="1" dirty="0">
                <a:solidFill>
                  <a:schemeClr val="tx1"/>
                </a:solidFill>
              </a:rPr>
              <a:t>koupaliště</a:t>
            </a:r>
            <a:r>
              <a:rPr lang="cs-CZ" sz="2400" dirty="0">
                <a:solidFill>
                  <a:schemeClr val="tx1"/>
                </a:solidFill>
              </a:rPr>
              <a:t> ? </a:t>
            </a:r>
            <a:endParaRPr lang="cs-CZ" sz="2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chemeClr val="tx1"/>
                </a:solidFill>
              </a:rPr>
              <a:t>Táta </a:t>
            </a:r>
            <a:r>
              <a:rPr lang="cs-CZ" sz="2400" dirty="0">
                <a:solidFill>
                  <a:schemeClr val="tx1"/>
                </a:solidFill>
              </a:rPr>
              <a:t>je stále v </a:t>
            </a:r>
            <a:r>
              <a:rPr lang="cs-CZ" sz="2400" b="1" dirty="0">
                <a:solidFill>
                  <a:schemeClr val="tx1"/>
                </a:solidFill>
              </a:rPr>
              <a:t>práci</a:t>
            </a:r>
            <a:r>
              <a:rPr lang="cs-CZ" sz="2400" dirty="0">
                <a:solidFill>
                  <a:schemeClr val="tx1"/>
                </a:solidFill>
              </a:rPr>
              <a:t>. </a:t>
            </a:r>
            <a:endParaRPr lang="cs-CZ" sz="2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chemeClr val="tx1"/>
                </a:solidFill>
              </a:rPr>
              <a:t>Sestra </a:t>
            </a:r>
            <a:r>
              <a:rPr lang="cs-CZ" sz="2400" dirty="0">
                <a:solidFill>
                  <a:schemeClr val="tx1"/>
                </a:solidFill>
              </a:rPr>
              <a:t>dostala </a:t>
            </a:r>
            <a:r>
              <a:rPr lang="cs-CZ" sz="2400" b="1" dirty="0">
                <a:solidFill>
                  <a:schemeClr val="tx1"/>
                </a:solidFill>
              </a:rPr>
              <a:t>pětku</a:t>
            </a:r>
            <a:r>
              <a:rPr lang="cs-CZ" sz="2400" dirty="0">
                <a:solidFill>
                  <a:schemeClr val="tx1"/>
                </a:solidFill>
              </a:rPr>
              <a:t> do </a:t>
            </a:r>
            <a:r>
              <a:rPr lang="cs-CZ" sz="2400" b="1" dirty="0">
                <a:solidFill>
                  <a:schemeClr val="tx1"/>
                </a:solidFill>
              </a:rPr>
              <a:t>žákovské knížky</a:t>
            </a:r>
            <a:r>
              <a:rPr lang="cs-CZ" sz="2400" dirty="0">
                <a:solidFill>
                  <a:schemeClr val="tx1"/>
                </a:solidFill>
              </a:rPr>
              <a:t>. </a:t>
            </a:r>
            <a:endParaRPr lang="cs-CZ" sz="2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chemeClr val="tx1"/>
                </a:solidFill>
              </a:rPr>
              <a:t>Pojď </a:t>
            </a:r>
            <a:r>
              <a:rPr lang="cs-CZ" sz="2400" dirty="0">
                <a:solidFill>
                  <a:schemeClr val="tx1"/>
                </a:solidFill>
              </a:rPr>
              <a:t>si ven </a:t>
            </a:r>
            <a:r>
              <a:rPr lang="cs-CZ" sz="2400" b="1" dirty="0">
                <a:solidFill>
                  <a:schemeClr val="tx1"/>
                </a:solidFill>
              </a:rPr>
              <a:t>zakopat míčem </a:t>
            </a:r>
            <a:r>
              <a:rPr lang="cs-CZ" sz="2400" dirty="0">
                <a:solidFill>
                  <a:schemeClr val="tx1"/>
                </a:solidFill>
              </a:rPr>
              <a:t>! </a:t>
            </a:r>
            <a:endParaRPr lang="cs-CZ" sz="2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chemeClr val="tx1"/>
                </a:solidFill>
              </a:rPr>
              <a:t>Včera </a:t>
            </a:r>
            <a:r>
              <a:rPr lang="cs-CZ" sz="2400" dirty="0">
                <a:solidFill>
                  <a:schemeClr val="tx1"/>
                </a:solidFill>
              </a:rPr>
              <a:t>jsem </a:t>
            </a:r>
            <a:r>
              <a:rPr lang="cs-CZ" sz="2400" b="1" dirty="0">
                <a:solidFill>
                  <a:schemeClr val="tx1"/>
                </a:solidFill>
              </a:rPr>
              <a:t>upadla</a:t>
            </a:r>
            <a:r>
              <a:rPr lang="cs-CZ" sz="2400" dirty="0">
                <a:solidFill>
                  <a:schemeClr val="tx1"/>
                </a:solidFill>
              </a:rPr>
              <a:t> na zem.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7467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Zařaď </a:t>
            </a:r>
            <a:r>
              <a:rPr lang="cs-CZ" sz="2000" b="1" dirty="0"/>
              <a:t>správně slova a vytvoř z nich dvojice</a:t>
            </a:r>
            <a:r>
              <a:rPr lang="cs-CZ" sz="2000" b="1" dirty="0" smtClean="0"/>
              <a:t>:</a:t>
            </a:r>
            <a:br>
              <a:rPr lang="cs-CZ" sz="2000" b="1" dirty="0" smtClean="0"/>
            </a:br>
            <a:r>
              <a:rPr lang="cs-CZ" sz="2000" dirty="0"/>
              <a:t>ŠPUNT, PRACHY, HNÁTA, </a:t>
            </a:r>
            <a:r>
              <a:rPr lang="cs-CZ" sz="2000" dirty="0" smtClean="0"/>
              <a:t>DŮM, </a:t>
            </a:r>
            <a:r>
              <a:rPr lang="cs-CZ" sz="2000" dirty="0"/>
              <a:t>PENÍZE, PĚTIKORUNA, ŠVORC, NOHA, BŮR, STOKORUNA, OBCHOD, HIC, KILO, ŠOUFL, TEPLO, BARÁK, KRÁM, ŠPATNĚ, </a:t>
            </a:r>
            <a:r>
              <a:rPr lang="cs-CZ" sz="2000" dirty="0" smtClean="0"/>
              <a:t>ZÁTKA, Bágl, Vercajk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4211" y="598516"/>
            <a:ext cx="4937655" cy="3702551"/>
          </a:xfrm>
        </p:spPr>
        <p:txBody>
          <a:bodyPr numCol="2">
            <a:normAutofit fontScale="77500" lnSpcReduction="20000"/>
          </a:bodyPr>
          <a:lstStyle/>
          <a:p>
            <a:pPr marL="0" indent="0" algn="ctr">
              <a:buNone/>
            </a:pPr>
            <a:r>
              <a:rPr lang="cs-CZ" sz="2400" b="1" dirty="0" smtClean="0"/>
              <a:t>Slova spisovná</a:t>
            </a:r>
          </a:p>
          <a:p>
            <a:r>
              <a:rPr lang="cs-CZ" sz="1900" b="1" dirty="0" smtClean="0"/>
              <a:t>Špunt</a:t>
            </a:r>
          </a:p>
          <a:p>
            <a:r>
              <a:rPr lang="cs-CZ" sz="1900" b="1" dirty="0" smtClean="0"/>
              <a:t>Dům</a:t>
            </a:r>
          </a:p>
          <a:p>
            <a:r>
              <a:rPr lang="cs-CZ" sz="1900" b="1" dirty="0" smtClean="0"/>
              <a:t>Peníze</a:t>
            </a:r>
          </a:p>
          <a:p>
            <a:r>
              <a:rPr lang="cs-CZ" sz="1900" b="1" dirty="0" smtClean="0"/>
              <a:t>Pětikoruna</a:t>
            </a:r>
          </a:p>
          <a:p>
            <a:r>
              <a:rPr lang="cs-CZ" sz="1900" b="1" dirty="0" smtClean="0"/>
              <a:t>Noha</a:t>
            </a:r>
          </a:p>
          <a:p>
            <a:r>
              <a:rPr lang="cs-CZ" sz="1900" b="1" dirty="0" smtClean="0"/>
              <a:t>Stokoruna</a:t>
            </a:r>
          </a:p>
          <a:p>
            <a:r>
              <a:rPr lang="cs-CZ" sz="1900" b="1" dirty="0" smtClean="0"/>
              <a:t>Obchod</a:t>
            </a:r>
          </a:p>
          <a:p>
            <a:r>
              <a:rPr lang="cs-CZ" sz="1900" b="1" dirty="0" smtClean="0"/>
              <a:t>Teplo</a:t>
            </a:r>
          </a:p>
          <a:p>
            <a:r>
              <a:rPr lang="cs-CZ" sz="2100" b="1" dirty="0"/>
              <a:t>špatně</a:t>
            </a:r>
          </a:p>
          <a:p>
            <a:endParaRPr lang="cs-CZ" sz="1600" b="1" dirty="0" smtClean="0"/>
          </a:p>
          <a:p>
            <a:endParaRPr lang="cs-CZ" sz="2400" b="1" dirty="0" smtClean="0"/>
          </a:p>
          <a:p>
            <a:pPr algn="ctr"/>
            <a:endParaRPr lang="cs-CZ" sz="24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sz="2400" b="1" dirty="0" smtClean="0"/>
              <a:t>Slova nespisovná</a:t>
            </a:r>
          </a:p>
          <a:p>
            <a:r>
              <a:rPr lang="cs-CZ" b="1" dirty="0" smtClean="0"/>
              <a:t>Prachy</a:t>
            </a:r>
          </a:p>
          <a:p>
            <a:r>
              <a:rPr lang="cs-CZ" b="1" dirty="0" smtClean="0"/>
              <a:t>Hnáta</a:t>
            </a:r>
          </a:p>
          <a:p>
            <a:r>
              <a:rPr lang="cs-CZ" b="1" dirty="0" smtClean="0"/>
              <a:t>Švorc</a:t>
            </a:r>
          </a:p>
          <a:p>
            <a:r>
              <a:rPr lang="cs-CZ" b="1" dirty="0" err="1" smtClean="0"/>
              <a:t>Bůr</a:t>
            </a:r>
            <a:endParaRPr lang="cs-CZ" b="1" dirty="0" smtClean="0"/>
          </a:p>
          <a:p>
            <a:r>
              <a:rPr lang="cs-CZ" b="1" dirty="0" smtClean="0"/>
              <a:t>Hic</a:t>
            </a:r>
          </a:p>
          <a:p>
            <a:r>
              <a:rPr lang="cs-CZ" b="1" dirty="0" smtClean="0"/>
              <a:t>Kilo</a:t>
            </a:r>
          </a:p>
          <a:p>
            <a:r>
              <a:rPr lang="cs-CZ" b="1" dirty="0" smtClean="0"/>
              <a:t>Šoufl</a:t>
            </a:r>
          </a:p>
          <a:p>
            <a:r>
              <a:rPr lang="cs-CZ" b="1" dirty="0" smtClean="0"/>
              <a:t>Krám</a:t>
            </a:r>
          </a:p>
          <a:p>
            <a:r>
              <a:rPr lang="cs-CZ" b="1" dirty="0" smtClean="0"/>
              <a:t>Bágl</a:t>
            </a:r>
          </a:p>
          <a:p>
            <a:r>
              <a:rPr lang="cs-CZ" b="1" dirty="0" smtClean="0"/>
              <a:t>Vercajk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8558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300" b="1" dirty="0"/>
              <a:t>Vžijte se do role jazykového korektora a přepište text do spisovné češtiny. 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err="1"/>
              <a:t>Benno</a:t>
            </a:r>
            <a:r>
              <a:rPr lang="cs-CZ" dirty="0"/>
              <a:t> řekl: „Tak revoluce se </a:t>
            </a:r>
            <a:r>
              <a:rPr lang="cs-CZ" dirty="0" err="1"/>
              <a:t>vodkládá</a:t>
            </a:r>
            <a:r>
              <a:rPr lang="cs-CZ" dirty="0"/>
              <a:t> na neurčito.“ „Jo,“ řekl jsem a strčil jsem si plátek do úst. „Z </a:t>
            </a:r>
            <a:r>
              <a:rPr lang="cs-CZ" dirty="0" err="1"/>
              <a:t>technickejch</a:t>
            </a:r>
            <a:r>
              <a:rPr lang="cs-CZ" dirty="0"/>
              <a:t> důvodů, ne?“ „</a:t>
            </a:r>
            <a:r>
              <a:rPr lang="cs-CZ" dirty="0" err="1"/>
              <a:t>Áno</a:t>
            </a:r>
            <a:r>
              <a:rPr lang="cs-CZ" dirty="0"/>
              <a:t>, z </a:t>
            </a:r>
            <a:r>
              <a:rPr lang="cs-CZ" dirty="0" err="1"/>
              <a:t>technickejch</a:t>
            </a:r>
            <a:r>
              <a:rPr lang="cs-CZ" dirty="0"/>
              <a:t> důvodů,“ řekl. „</a:t>
            </a:r>
            <a:r>
              <a:rPr lang="cs-CZ" dirty="0" err="1"/>
              <a:t>Nemaj</a:t>
            </a:r>
            <a:r>
              <a:rPr lang="cs-CZ" dirty="0"/>
              <a:t> dost zbraní a odvahy a je tady </a:t>
            </a:r>
            <a:r>
              <a:rPr lang="cs-CZ" dirty="0" err="1"/>
              <a:t>eště</a:t>
            </a:r>
            <a:r>
              <a:rPr lang="cs-CZ" dirty="0"/>
              <a:t> moc Němců.“… „Ať je </a:t>
            </a:r>
            <a:r>
              <a:rPr lang="cs-CZ" dirty="0" err="1"/>
              <a:t>každej</a:t>
            </a:r>
            <a:r>
              <a:rPr lang="cs-CZ" dirty="0"/>
              <a:t> rád, že to doposavad de tak hladce.“ „Jenže </a:t>
            </a:r>
            <a:r>
              <a:rPr lang="cs-CZ" dirty="0" err="1"/>
              <a:t>vono</a:t>
            </a:r>
            <a:r>
              <a:rPr lang="cs-CZ" dirty="0"/>
              <a:t> to moc hladce nejde“, řekl </a:t>
            </a:r>
            <a:r>
              <a:rPr lang="cs-CZ" dirty="0" err="1"/>
              <a:t>Benno</a:t>
            </a:r>
            <a:r>
              <a:rPr lang="cs-CZ" dirty="0"/>
              <a:t>…</a:t>
            </a:r>
          </a:p>
          <a:p>
            <a:r>
              <a:rPr lang="cs-CZ" b="1" dirty="0" smtClean="0"/>
              <a:t>Josef Škvorecký, Zbabělci 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err="1"/>
              <a:t>Benno</a:t>
            </a:r>
            <a:r>
              <a:rPr lang="cs-CZ" dirty="0"/>
              <a:t> řekl: „Tak revoluce se odkládá na neurčito.“ „Ano,“ řekl jsem a strčil jsem si plátek do úst. „Z technických důvodů, ne?“ „Ano, z technických důvodů,“ řekl. „Nemají dost zbraní a odvahy a je tady ještě moc Němců.“… „Ať je každý rád, že to doposavad jde tak hladce.“ „Jenže ono to moc hladce nejde“, řekl </a:t>
            </a:r>
            <a:r>
              <a:rPr lang="cs-CZ" dirty="0" err="1"/>
              <a:t>Benno</a:t>
            </a:r>
            <a:r>
              <a:rPr lang="cs-CZ" dirty="0"/>
              <a:t>…</a:t>
            </a:r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263454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2" y="4979324"/>
            <a:ext cx="8534400" cy="1379911"/>
          </a:xfrm>
        </p:spPr>
        <p:txBody>
          <a:bodyPr>
            <a:normAutofit/>
          </a:bodyPr>
          <a:lstStyle/>
          <a:p>
            <a:r>
              <a:rPr lang="cs-CZ" sz="2000" b="1" dirty="0"/>
              <a:t>Přečti si Kainarovu básničku </a:t>
            </a:r>
            <a:r>
              <a:rPr lang="cs-CZ" sz="2000" b="1" i="1" dirty="0"/>
              <a:t>Jaký to s ním bylo </a:t>
            </a:r>
            <a:r>
              <a:rPr lang="cs-CZ" sz="2000" b="1" dirty="0"/>
              <a:t>a podtrhni nespisovná slova nebo slova, v nichž jsou nespisovné i jen části</a:t>
            </a:r>
            <a:r>
              <a:rPr lang="cs-CZ" sz="2000" b="1" dirty="0" smtClean="0"/>
              <a:t>. Z básně Josef Kainar Jaký to s ním bylo (Lazar a píseň).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1600" b="1" dirty="0" err="1"/>
              <a:t>Malinkatej</a:t>
            </a:r>
            <a:r>
              <a:rPr lang="cs-CZ" sz="1600" b="1" dirty="0"/>
              <a:t> člověk padá zas a zas. </a:t>
            </a:r>
            <a:br>
              <a:rPr lang="cs-CZ" sz="1600" b="1" dirty="0"/>
            </a:br>
            <a:r>
              <a:rPr lang="cs-CZ" sz="1600" b="1" dirty="0"/>
              <a:t>Ta země matička, </a:t>
            </a:r>
            <a:br>
              <a:rPr lang="cs-CZ" sz="1600" b="1" dirty="0"/>
            </a:br>
            <a:r>
              <a:rPr lang="cs-CZ" sz="1600" b="1" dirty="0"/>
              <a:t>jak ta s ním nakládá! </a:t>
            </a:r>
            <a:br>
              <a:rPr lang="cs-CZ" sz="1600" b="1" dirty="0"/>
            </a:br>
            <a:r>
              <a:rPr lang="cs-CZ" sz="1600" b="1" dirty="0"/>
              <a:t>Von padá na nosík, </a:t>
            </a:r>
            <a:br>
              <a:rPr lang="cs-CZ" sz="1600" b="1" dirty="0"/>
            </a:br>
            <a:r>
              <a:rPr lang="cs-CZ" sz="1600" b="1" dirty="0"/>
              <a:t>von padá na záda, </a:t>
            </a:r>
            <a:br>
              <a:rPr lang="cs-CZ" sz="1600" b="1" dirty="0"/>
            </a:br>
            <a:r>
              <a:rPr lang="cs-CZ" sz="1600" b="1" dirty="0"/>
              <a:t>von padá o </a:t>
            </a:r>
            <a:r>
              <a:rPr lang="cs-CZ" sz="1600" b="1" dirty="0" err="1"/>
              <a:t>stýblo</a:t>
            </a:r>
            <a:r>
              <a:rPr lang="cs-CZ" sz="1600" b="1" dirty="0"/>
              <a:t>, </a:t>
            </a:r>
            <a:br>
              <a:rPr lang="cs-CZ" sz="1600" b="1" dirty="0"/>
            </a:br>
            <a:r>
              <a:rPr lang="cs-CZ" sz="1600" b="1" dirty="0"/>
              <a:t>von padá o kaluže. </a:t>
            </a:r>
            <a:br>
              <a:rPr lang="cs-CZ" sz="1600" b="1" dirty="0"/>
            </a:br>
            <a:r>
              <a:rPr lang="cs-CZ" sz="1600" b="1" dirty="0"/>
              <a:t>Kterýmžto padáním </a:t>
            </a:r>
            <a:br>
              <a:rPr lang="cs-CZ" sz="1600" b="1" dirty="0"/>
            </a:br>
            <a:r>
              <a:rPr lang="cs-CZ" sz="1600" b="1" dirty="0"/>
              <a:t>se proměňuje v muže. </a:t>
            </a:r>
            <a:br>
              <a:rPr lang="cs-CZ" sz="1600" b="1" dirty="0"/>
            </a:br>
            <a:r>
              <a:rPr lang="cs-CZ" sz="1600" b="1" dirty="0"/>
              <a:t/>
            </a:r>
            <a:br>
              <a:rPr lang="cs-CZ" sz="1600" b="1" dirty="0"/>
            </a:br>
            <a:r>
              <a:rPr lang="cs-CZ" sz="1600" b="1" dirty="0"/>
              <a:t>Vyroste z košilky </a:t>
            </a:r>
            <a:br>
              <a:rPr lang="cs-CZ" sz="1600" b="1" dirty="0"/>
            </a:br>
            <a:r>
              <a:rPr lang="cs-CZ" sz="1600" b="1" dirty="0"/>
              <a:t>a škobrtne jen zřídka. </a:t>
            </a:r>
            <a:br>
              <a:rPr lang="cs-CZ" sz="1600" b="1" dirty="0"/>
            </a:br>
            <a:r>
              <a:rPr lang="cs-CZ" sz="1600" b="1" dirty="0"/>
              <a:t>To </a:t>
            </a:r>
            <a:r>
              <a:rPr lang="cs-CZ" sz="1600" b="1" dirty="0" err="1"/>
              <a:t>dyž</a:t>
            </a:r>
            <a:r>
              <a:rPr lang="cs-CZ" sz="1600" b="1" dirty="0"/>
              <a:t> ho ošidí ta lasička, ta Lidka, </a:t>
            </a:r>
            <a:br>
              <a:rPr lang="cs-CZ" sz="1600" b="1" dirty="0"/>
            </a:br>
            <a:r>
              <a:rPr lang="cs-CZ" sz="1600" b="1" dirty="0" err="1"/>
              <a:t>nějakej</a:t>
            </a:r>
            <a:r>
              <a:rPr lang="cs-CZ" sz="1600" b="1" dirty="0"/>
              <a:t> přechodník </a:t>
            </a:r>
            <a:br>
              <a:rPr lang="cs-CZ" sz="1600" b="1" dirty="0"/>
            </a:br>
            <a:r>
              <a:rPr lang="cs-CZ" sz="1600" b="1" dirty="0"/>
              <a:t>anebo panák lihu. </a:t>
            </a:r>
            <a:br>
              <a:rPr lang="cs-CZ" sz="1600" b="1" dirty="0"/>
            </a:br>
            <a:r>
              <a:rPr lang="cs-CZ" sz="1600" b="1" dirty="0"/>
              <a:t>Už zvládnul zemskou tíhu, </a:t>
            </a:r>
            <a:br>
              <a:rPr lang="cs-CZ" sz="1600" b="1" dirty="0"/>
            </a:br>
            <a:r>
              <a:rPr lang="cs-CZ" sz="1600" b="1" dirty="0"/>
              <a:t>mládenec! </a:t>
            </a:r>
            <a:br>
              <a:rPr lang="cs-CZ" sz="1600" b="1" dirty="0"/>
            </a:br>
            <a:r>
              <a:rPr lang="cs-CZ" sz="1600" b="1" dirty="0"/>
              <a:t>S rukama v kapsách </a:t>
            </a:r>
            <a:br>
              <a:rPr lang="cs-CZ" sz="1600" b="1" dirty="0"/>
            </a:br>
            <a:r>
              <a:rPr lang="cs-CZ" sz="1600" b="1" dirty="0"/>
              <a:t>po světě se </a:t>
            </a:r>
            <a:r>
              <a:rPr lang="cs-CZ" sz="1600" b="1" dirty="0" smtClean="0"/>
              <a:t>klátí.</a:t>
            </a:r>
          </a:p>
          <a:p>
            <a:endParaRPr lang="cs-CZ" sz="16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783195" y="685801"/>
            <a:ext cx="4934479" cy="361526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600" b="1" u="sng" dirty="0" err="1">
                <a:solidFill>
                  <a:srgbClr val="FF0000"/>
                </a:solidFill>
              </a:rPr>
              <a:t>Malinkatej</a:t>
            </a:r>
            <a:r>
              <a:rPr lang="cs-CZ" sz="1600" b="1" u="sng" dirty="0"/>
              <a:t> </a:t>
            </a:r>
            <a:r>
              <a:rPr lang="cs-CZ" sz="1600" b="1" dirty="0"/>
              <a:t>člověk padá zas a zas. </a:t>
            </a:r>
            <a:br>
              <a:rPr lang="cs-CZ" sz="1600" b="1" dirty="0"/>
            </a:br>
            <a:r>
              <a:rPr lang="cs-CZ" sz="1600" b="1" dirty="0"/>
              <a:t>Ta země matička, </a:t>
            </a:r>
            <a:br>
              <a:rPr lang="cs-CZ" sz="1600" b="1" dirty="0"/>
            </a:br>
            <a:r>
              <a:rPr lang="cs-CZ" sz="1600" b="1" dirty="0"/>
              <a:t>jak ta s ním nakládá! </a:t>
            </a:r>
            <a:br>
              <a:rPr lang="cs-CZ" sz="1600" b="1" dirty="0"/>
            </a:br>
            <a:r>
              <a:rPr lang="cs-CZ" sz="1600" b="1" u="sng" dirty="0">
                <a:solidFill>
                  <a:srgbClr val="FF0000"/>
                </a:solidFill>
              </a:rPr>
              <a:t>Von</a:t>
            </a:r>
            <a:r>
              <a:rPr lang="cs-CZ" sz="1600" b="1" dirty="0"/>
              <a:t> padá na nosík, </a:t>
            </a:r>
            <a:br>
              <a:rPr lang="cs-CZ" sz="1600" b="1" dirty="0"/>
            </a:br>
            <a:r>
              <a:rPr lang="cs-CZ" sz="1600" b="1" u="sng" dirty="0">
                <a:solidFill>
                  <a:srgbClr val="FF0000"/>
                </a:solidFill>
              </a:rPr>
              <a:t>von</a:t>
            </a:r>
            <a:r>
              <a:rPr lang="cs-CZ" sz="1600" b="1" dirty="0"/>
              <a:t> padá na záda, </a:t>
            </a:r>
            <a:br>
              <a:rPr lang="cs-CZ" sz="1600" b="1" dirty="0"/>
            </a:br>
            <a:r>
              <a:rPr lang="cs-CZ" sz="1600" b="1" u="sng" dirty="0">
                <a:solidFill>
                  <a:srgbClr val="FF0000"/>
                </a:solidFill>
              </a:rPr>
              <a:t>von</a:t>
            </a:r>
            <a:r>
              <a:rPr lang="cs-CZ" sz="1600" b="1" dirty="0"/>
              <a:t> padá o </a:t>
            </a:r>
            <a:r>
              <a:rPr lang="cs-CZ" sz="1600" b="1" u="sng" dirty="0" err="1">
                <a:solidFill>
                  <a:srgbClr val="FF0000"/>
                </a:solidFill>
              </a:rPr>
              <a:t>stýblo</a:t>
            </a:r>
            <a:r>
              <a:rPr lang="cs-CZ" sz="1600" b="1" dirty="0"/>
              <a:t>, </a:t>
            </a:r>
            <a:br>
              <a:rPr lang="cs-CZ" sz="1600" b="1" dirty="0"/>
            </a:br>
            <a:r>
              <a:rPr lang="cs-CZ" sz="1600" b="1" u="sng" dirty="0">
                <a:solidFill>
                  <a:srgbClr val="FF0000"/>
                </a:solidFill>
              </a:rPr>
              <a:t>von</a:t>
            </a:r>
            <a:r>
              <a:rPr lang="cs-CZ" sz="1600" b="1" dirty="0"/>
              <a:t> padá o kaluže. </a:t>
            </a:r>
            <a:br>
              <a:rPr lang="cs-CZ" sz="1600" b="1" dirty="0"/>
            </a:br>
            <a:r>
              <a:rPr lang="cs-CZ" sz="1600" b="1" dirty="0"/>
              <a:t>Kterýmžto padáním </a:t>
            </a:r>
            <a:br>
              <a:rPr lang="cs-CZ" sz="1600" b="1" dirty="0"/>
            </a:br>
            <a:r>
              <a:rPr lang="cs-CZ" sz="1600" b="1" dirty="0"/>
              <a:t>se proměňuje v muže. </a:t>
            </a:r>
            <a:br>
              <a:rPr lang="cs-CZ" sz="1600" b="1" dirty="0"/>
            </a:br>
            <a:r>
              <a:rPr lang="cs-CZ" sz="1600" b="1" dirty="0"/>
              <a:t/>
            </a:r>
            <a:br>
              <a:rPr lang="cs-CZ" sz="1600" b="1" dirty="0"/>
            </a:br>
            <a:r>
              <a:rPr lang="cs-CZ" sz="1600" b="1" dirty="0"/>
              <a:t>Vyroste z košilky </a:t>
            </a:r>
            <a:br>
              <a:rPr lang="cs-CZ" sz="1600" b="1" dirty="0"/>
            </a:br>
            <a:r>
              <a:rPr lang="cs-CZ" sz="1600" b="1" dirty="0"/>
              <a:t>a </a:t>
            </a:r>
            <a:r>
              <a:rPr lang="cs-CZ" sz="1600" b="1" u="sng" dirty="0">
                <a:solidFill>
                  <a:srgbClr val="FF0000"/>
                </a:solidFill>
              </a:rPr>
              <a:t>škobrtne</a:t>
            </a:r>
            <a:r>
              <a:rPr lang="cs-CZ" sz="1600" b="1" dirty="0"/>
              <a:t> jen zřídka. </a:t>
            </a:r>
            <a:br>
              <a:rPr lang="cs-CZ" sz="1600" b="1" dirty="0"/>
            </a:br>
            <a:r>
              <a:rPr lang="cs-CZ" sz="1600" b="1" dirty="0"/>
              <a:t>To </a:t>
            </a:r>
            <a:r>
              <a:rPr lang="cs-CZ" sz="1600" b="1" u="sng" dirty="0" err="1">
                <a:solidFill>
                  <a:srgbClr val="FF0000"/>
                </a:solidFill>
              </a:rPr>
              <a:t>dyž</a:t>
            </a:r>
            <a:r>
              <a:rPr lang="cs-CZ" sz="1600" b="1" dirty="0"/>
              <a:t> ho ošidí ta lasička, ta Lidka, </a:t>
            </a:r>
            <a:br>
              <a:rPr lang="cs-CZ" sz="1600" b="1" dirty="0"/>
            </a:br>
            <a:r>
              <a:rPr lang="cs-CZ" sz="1600" b="1" u="sng" dirty="0" err="1">
                <a:solidFill>
                  <a:srgbClr val="FF0000"/>
                </a:solidFill>
              </a:rPr>
              <a:t>nějakej</a:t>
            </a:r>
            <a:r>
              <a:rPr lang="cs-CZ" sz="1600" b="1" dirty="0">
                <a:solidFill>
                  <a:schemeClr val="bg1"/>
                </a:solidFill>
              </a:rPr>
              <a:t> </a:t>
            </a:r>
            <a:r>
              <a:rPr lang="cs-CZ" sz="1600" b="1" dirty="0"/>
              <a:t>přechodník </a:t>
            </a:r>
            <a:br>
              <a:rPr lang="cs-CZ" sz="1600" b="1" dirty="0"/>
            </a:br>
            <a:r>
              <a:rPr lang="cs-CZ" sz="1600" b="1" dirty="0"/>
              <a:t>anebo </a:t>
            </a:r>
            <a:r>
              <a:rPr lang="cs-CZ" sz="1600" b="1" u="sng" dirty="0">
                <a:solidFill>
                  <a:srgbClr val="FF0000"/>
                </a:solidFill>
              </a:rPr>
              <a:t>panák</a:t>
            </a:r>
            <a:r>
              <a:rPr lang="cs-CZ" sz="1600" b="1" dirty="0"/>
              <a:t> lihu. </a:t>
            </a:r>
            <a:br>
              <a:rPr lang="cs-CZ" sz="1600" b="1" dirty="0"/>
            </a:br>
            <a:r>
              <a:rPr lang="cs-CZ" sz="1600" b="1" dirty="0"/>
              <a:t>Už zvládnul zemskou tíhu, </a:t>
            </a:r>
            <a:br>
              <a:rPr lang="cs-CZ" sz="1600" b="1" dirty="0"/>
            </a:br>
            <a:r>
              <a:rPr lang="cs-CZ" sz="1600" b="1" dirty="0"/>
              <a:t>mládenec! </a:t>
            </a:r>
            <a:br>
              <a:rPr lang="cs-CZ" sz="1600" b="1" dirty="0"/>
            </a:br>
            <a:r>
              <a:rPr lang="cs-CZ" sz="1600" b="1" dirty="0"/>
              <a:t>S rukama v kapsách </a:t>
            </a:r>
            <a:br>
              <a:rPr lang="cs-CZ" sz="1600" b="1" dirty="0"/>
            </a:br>
            <a:r>
              <a:rPr lang="cs-CZ" sz="1600" b="1" dirty="0"/>
              <a:t>po světě se </a:t>
            </a:r>
            <a:r>
              <a:rPr lang="cs-CZ" sz="1600" b="1" dirty="0" smtClean="0"/>
              <a:t>klátí.</a:t>
            </a:r>
            <a:r>
              <a:rPr lang="cs-CZ" sz="1600" b="1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082372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1417320"/>
          </a:xfrm>
        </p:spPr>
        <p:txBody>
          <a:bodyPr/>
          <a:lstStyle/>
          <a:p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4212" y="2385753"/>
            <a:ext cx="8535988" cy="3806041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b="1" dirty="0"/>
              <a:t>ČECHOVÁ, Marie. </a:t>
            </a:r>
            <a:r>
              <a:rPr lang="cs-CZ" b="1" i="1" dirty="0"/>
              <a:t>Čeština - řeč a jazyk</a:t>
            </a:r>
            <a:r>
              <a:rPr lang="cs-CZ" b="1" dirty="0"/>
              <a:t>. 3., </a:t>
            </a:r>
            <a:r>
              <a:rPr lang="cs-CZ" b="1" dirty="0" err="1"/>
              <a:t>rozš</a:t>
            </a:r>
            <a:r>
              <a:rPr lang="cs-CZ" b="1" dirty="0"/>
              <a:t>. a </a:t>
            </a:r>
            <a:r>
              <a:rPr lang="cs-CZ" b="1" dirty="0" err="1"/>
              <a:t>upr</a:t>
            </a:r>
            <a:r>
              <a:rPr lang="cs-CZ" b="1" dirty="0"/>
              <a:t>. vyd. Praha: SPN - pedagogické nakladatelství, 2011. ISBN 978-80-7235-413-9</a:t>
            </a:r>
            <a:r>
              <a:rPr lang="cs-CZ" b="1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dirty="0"/>
              <a:t>ZELINKOVÁ, Olga. </a:t>
            </a:r>
            <a:r>
              <a:rPr lang="cs-CZ" b="1" i="1" dirty="0"/>
              <a:t>Poruchy učení: dyslexie, dysgrafie, dysortografie, dyskalkulie, dyspraxie, ADHD</a:t>
            </a:r>
            <a:r>
              <a:rPr lang="cs-CZ" b="1" dirty="0"/>
              <a:t>. Vyd. 12. Praha: Portál, 2015. ISBN 978-80-262-0875-4</a:t>
            </a:r>
            <a:r>
              <a:rPr lang="cs-CZ" b="1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i="1" dirty="0"/>
              <a:t>Specifické poruchy učení: dyslexie, dysgrafie, dysortografie</a:t>
            </a:r>
            <a:r>
              <a:rPr lang="cs-CZ" b="1" dirty="0"/>
              <a:t>. Brno: </a:t>
            </a:r>
            <a:r>
              <a:rPr lang="cs-CZ" b="1" dirty="0" err="1"/>
              <a:t>Edika</a:t>
            </a:r>
            <a:r>
              <a:rPr lang="cs-CZ" b="1" dirty="0"/>
              <a:t>, 2014. Rádce pro rodiče a učitele. ISBN 978-80-266-0600-0</a:t>
            </a:r>
            <a:r>
              <a:rPr lang="cs-CZ" b="1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i="1" dirty="0"/>
              <a:t>Školní pravidla českého pravopisu</a:t>
            </a:r>
            <a:r>
              <a:rPr lang="cs-CZ" b="1" dirty="0"/>
              <a:t>. 3. vydání. V Brně: Lingea, 2016. ISBN 978-80-7508-203-9.</a:t>
            </a:r>
          </a:p>
          <a:p>
            <a:r>
              <a:rPr lang="cs-CZ" dirty="0"/>
              <a:t/>
            </a:r>
            <a:br>
              <a:rPr lang="cs-CZ" dirty="0"/>
            </a:br>
            <a:endParaRPr lang="cs-CZ" b="1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3059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Řez">
  <a:themeElements>
    <a:clrScheme name="Řez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Řez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Řez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148</TotalTime>
  <Words>555</Words>
  <Application>Microsoft Office PowerPoint</Application>
  <PresentationFormat>Širokoúhlá obrazovka</PresentationFormat>
  <Paragraphs>110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6" baseType="lpstr">
      <vt:lpstr>Arial</vt:lpstr>
      <vt:lpstr>Arial Unicode MS</vt:lpstr>
      <vt:lpstr>Calibri</vt:lpstr>
      <vt:lpstr>Century Gothic</vt:lpstr>
      <vt:lpstr>Times New Roman</vt:lpstr>
      <vt:lpstr>Wingdings 3</vt:lpstr>
      <vt:lpstr>Řez</vt:lpstr>
      <vt:lpstr>Doučovací aktivita Český jazyk                           a literatura  </vt:lpstr>
      <vt:lpstr>Prezentace aplikace PowerPoint</vt:lpstr>
      <vt:lpstr>Prezentace aplikace PowerPoint</vt:lpstr>
      <vt:lpstr>Spisovná a nespisovná čeština </vt:lpstr>
      <vt:lpstr>Nahraď slova nespisovná spisovnými</vt:lpstr>
      <vt:lpstr>Zařaď správně slova a vytvoř z nich dvojice: ŠPUNT, PRACHY, HNÁTA, DŮM, PENÍZE, PĚTIKORUNA, ŠVORC, NOHA, BŮR, STOKORUNA, OBCHOD, HIC, KILO, ŠOUFL, TEPLO, BARÁK, KRÁM, ŠPATNĚ, ZÁTKA, Bágl, Vercajk</vt:lpstr>
      <vt:lpstr>Vžijte se do role jazykového korektora a přepište text do spisovné češtiny.  </vt:lpstr>
      <vt:lpstr>Přečti si Kainarovu básničku Jaký to s ním bylo a podtrhni nespisovná slova nebo slova, v nichž jsou nespisovné i jen části. Z básně Josef Kainar Jaký to s ním bylo (Lazar a píseň).</vt:lpstr>
      <vt:lpstr>Zdroje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Spisovná a nespisovná čeština</dc:title>
  <dc:creator>Nikola Bartušková</dc:creator>
  <cp:lastModifiedBy>Uživatel systému Windows</cp:lastModifiedBy>
  <cp:revision>25</cp:revision>
  <dcterms:created xsi:type="dcterms:W3CDTF">2016-11-01T21:16:59Z</dcterms:created>
  <dcterms:modified xsi:type="dcterms:W3CDTF">2020-09-13T20:57:19Z</dcterms:modified>
</cp:coreProperties>
</file>